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91" r:id="rId2"/>
  </p:sldMasterIdLst>
  <p:notesMasterIdLst>
    <p:notesMasterId r:id="rId16"/>
  </p:notesMasterIdLst>
  <p:handoutMasterIdLst>
    <p:handoutMasterId r:id="rId17"/>
  </p:handoutMasterIdLst>
  <p:sldIdLst>
    <p:sldId id="318" r:id="rId3"/>
    <p:sldId id="319" r:id="rId4"/>
    <p:sldId id="316" r:id="rId5"/>
    <p:sldId id="314" r:id="rId6"/>
    <p:sldId id="315" r:id="rId7"/>
    <p:sldId id="322" r:id="rId8"/>
    <p:sldId id="299" r:id="rId9"/>
    <p:sldId id="320" r:id="rId10"/>
    <p:sldId id="308" r:id="rId11"/>
    <p:sldId id="309" r:id="rId12"/>
    <p:sldId id="310" r:id="rId13"/>
    <p:sldId id="317" r:id="rId14"/>
    <p:sldId id="32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19" autoAdjust="0"/>
    <p:restoredTop sz="85793" autoAdjust="0"/>
  </p:normalViewPr>
  <p:slideViewPr>
    <p:cSldViewPr>
      <p:cViewPr varScale="1">
        <p:scale>
          <a:sx n="58" d="100"/>
          <a:sy n="58" d="100"/>
        </p:scale>
        <p:origin x="240" y="52"/>
      </p:cViewPr>
      <p:guideLst>
        <p:guide pos="3840"/>
        <p:guide pos="6816"/>
        <p:guide pos="816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8" d="100"/>
          <a:sy n="48" d="100"/>
        </p:scale>
        <p:origin x="2752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215052-0CBC-46F1-9157-266936035800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410F2890-B81A-4E54-B44E-09250F7D71B4}">
      <dgm:prSet phldrT="[Text]" custT="1"/>
      <dgm:spPr/>
      <dgm:t>
        <a:bodyPr/>
        <a:lstStyle/>
        <a:p>
          <a:r>
            <a:rPr lang="en-US" sz="2400" b="1" dirty="0"/>
            <a:t>ISQOLS:</a:t>
          </a:r>
        </a:p>
        <a:p>
          <a:r>
            <a:rPr lang="en-US" sz="2400" dirty="0"/>
            <a:t>Provide knowledge  of community well-being indicators</a:t>
          </a:r>
        </a:p>
      </dgm:t>
    </dgm:pt>
    <dgm:pt modelId="{90E0E5AA-4477-4D1E-B0CB-8B7B2C6711E7}" type="parTrans" cxnId="{85A23C7A-B547-42FF-850D-B7AF74DFCAA6}">
      <dgm:prSet/>
      <dgm:spPr/>
      <dgm:t>
        <a:bodyPr/>
        <a:lstStyle/>
        <a:p>
          <a:endParaRPr lang="en-US"/>
        </a:p>
      </dgm:t>
    </dgm:pt>
    <dgm:pt modelId="{DD65C204-418C-4700-A7FB-4D580D5585B5}" type="sibTrans" cxnId="{85A23C7A-B547-42FF-850D-B7AF74DFCAA6}">
      <dgm:prSet/>
      <dgm:spPr/>
      <dgm:t>
        <a:bodyPr/>
        <a:lstStyle/>
        <a:p>
          <a:endParaRPr lang="en-US"/>
        </a:p>
      </dgm:t>
    </dgm:pt>
    <dgm:pt modelId="{575BB4F1-962E-4871-9E18-17BB3D9B8EF5}">
      <dgm:prSet phldrT="[Text]" custT="1"/>
      <dgm:spPr/>
      <dgm:t>
        <a:bodyPr/>
        <a:lstStyle/>
        <a:p>
          <a:r>
            <a:rPr lang="en-US" sz="2400" b="1" dirty="0"/>
            <a:t>CDS:</a:t>
          </a:r>
        </a:p>
        <a:p>
          <a:r>
            <a:rPr lang="en-US" sz="2400" dirty="0"/>
            <a:t>Provide knowledge of community development types</a:t>
          </a:r>
        </a:p>
      </dgm:t>
    </dgm:pt>
    <dgm:pt modelId="{A2DF1276-5766-423B-B8BE-1F2FDB9F4687}" type="parTrans" cxnId="{C1C43189-DD38-4225-A748-B6FA93E38F86}">
      <dgm:prSet/>
      <dgm:spPr/>
      <dgm:t>
        <a:bodyPr/>
        <a:lstStyle/>
        <a:p>
          <a:endParaRPr lang="en-US"/>
        </a:p>
      </dgm:t>
    </dgm:pt>
    <dgm:pt modelId="{61E8D08F-19D8-4B04-BCE0-BCC25B239756}" type="sibTrans" cxnId="{C1C43189-DD38-4225-A748-B6FA93E38F86}">
      <dgm:prSet/>
      <dgm:spPr/>
      <dgm:t>
        <a:bodyPr/>
        <a:lstStyle/>
        <a:p>
          <a:endParaRPr lang="en-US"/>
        </a:p>
      </dgm:t>
    </dgm:pt>
    <dgm:pt modelId="{AEF2A8ED-25E8-4F30-9617-B4B555E15AD1}">
      <dgm:prSet phldrT="[Text]"/>
      <dgm:spPr/>
      <dgm:t>
        <a:bodyPr/>
        <a:lstStyle/>
        <a:p>
          <a:r>
            <a:rPr lang="en-US" b="1" dirty="0"/>
            <a:t>Outcome</a:t>
          </a:r>
          <a:r>
            <a:rPr lang="en-US" dirty="0"/>
            <a:t>:</a:t>
          </a:r>
        </a:p>
        <a:p>
          <a:r>
            <a:rPr lang="en-US" dirty="0"/>
            <a:t>Improved community development models and metrics</a:t>
          </a:r>
        </a:p>
      </dgm:t>
    </dgm:pt>
    <dgm:pt modelId="{34ACB146-A506-4C3D-B334-8626BD0B9F25}" type="parTrans" cxnId="{DE621284-B587-479F-B38D-6DBE658C0322}">
      <dgm:prSet/>
      <dgm:spPr/>
      <dgm:t>
        <a:bodyPr/>
        <a:lstStyle/>
        <a:p>
          <a:endParaRPr lang="en-US"/>
        </a:p>
      </dgm:t>
    </dgm:pt>
    <dgm:pt modelId="{C63BD946-AB04-475E-ACD3-5C348F612FE8}" type="sibTrans" cxnId="{DE621284-B587-479F-B38D-6DBE658C0322}">
      <dgm:prSet/>
      <dgm:spPr/>
      <dgm:t>
        <a:bodyPr/>
        <a:lstStyle/>
        <a:p>
          <a:endParaRPr lang="en-US"/>
        </a:p>
      </dgm:t>
    </dgm:pt>
    <dgm:pt modelId="{1D0A0DC5-D2B2-4E1B-8EEA-8A9F6B206F38}" type="pres">
      <dgm:prSet presAssocID="{DC215052-0CBC-46F1-9157-266936035800}" presName="linearFlow" presStyleCnt="0">
        <dgm:presLayoutVars>
          <dgm:dir/>
          <dgm:resizeHandles val="exact"/>
        </dgm:presLayoutVars>
      </dgm:prSet>
      <dgm:spPr/>
    </dgm:pt>
    <dgm:pt modelId="{55D84855-329E-4BD1-A8CE-33A11CBE9D14}" type="pres">
      <dgm:prSet presAssocID="{410F2890-B81A-4E54-B44E-09250F7D71B4}" presName="node" presStyleLbl="node1" presStyleIdx="0" presStyleCnt="3" custScaleX="205696" custScaleY="326235" custLinFactNeighborX="-57318" custLinFactNeighborY="1054">
        <dgm:presLayoutVars>
          <dgm:bulletEnabled val="1"/>
        </dgm:presLayoutVars>
      </dgm:prSet>
      <dgm:spPr/>
    </dgm:pt>
    <dgm:pt modelId="{8246BAE8-4BA4-4E77-8610-DC4C4D7E83FE}" type="pres">
      <dgm:prSet presAssocID="{DD65C204-418C-4700-A7FB-4D580D5585B5}" presName="spacerL" presStyleCnt="0"/>
      <dgm:spPr/>
    </dgm:pt>
    <dgm:pt modelId="{542F1493-54BD-43EB-8D5A-523E8BE38642}" type="pres">
      <dgm:prSet presAssocID="{DD65C204-418C-4700-A7FB-4D580D5585B5}" presName="sibTrans" presStyleLbl="sibTrans2D1" presStyleIdx="0" presStyleCnt="2"/>
      <dgm:spPr/>
    </dgm:pt>
    <dgm:pt modelId="{128670BB-4563-4980-AAF7-4A66A4CFBC3A}" type="pres">
      <dgm:prSet presAssocID="{DD65C204-418C-4700-A7FB-4D580D5585B5}" presName="spacerR" presStyleCnt="0"/>
      <dgm:spPr/>
    </dgm:pt>
    <dgm:pt modelId="{756F60EA-DD3D-46BA-A4B8-25E727D3ED31}" type="pres">
      <dgm:prSet presAssocID="{575BB4F1-962E-4871-9E18-17BB3D9B8EF5}" presName="node" presStyleLbl="node1" presStyleIdx="1" presStyleCnt="3" custScaleX="197752" custScaleY="319472">
        <dgm:presLayoutVars>
          <dgm:bulletEnabled val="1"/>
        </dgm:presLayoutVars>
      </dgm:prSet>
      <dgm:spPr/>
    </dgm:pt>
    <dgm:pt modelId="{AF99B583-CC45-4B0C-B953-1B027B7CB469}" type="pres">
      <dgm:prSet presAssocID="{61E8D08F-19D8-4B04-BCE0-BCC25B239756}" presName="spacerL" presStyleCnt="0"/>
      <dgm:spPr/>
    </dgm:pt>
    <dgm:pt modelId="{9A9037C2-3835-4737-A766-C0CC65610E06}" type="pres">
      <dgm:prSet presAssocID="{61E8D08F-19D8-4B04-BCE0-BCC25B239756}" presName="sibTrans" presStyleLbl="sibTrans2D1" presStyleIdx="1" presStyleCnt="2"/>
      <dgm:spPr/>
    </dgm:pt>
    <dgm:pt modelId="{1F94A865-3942-4180-9501-5268F5064431}" type="pres">
      <dgm:prSet presAssocID="{61E8D08F-19D8-4B04-BCE0-BCC25B239756}" presName="spacerR" presStyleCnt="0"/>
      <dgm:spPr/>
    </dgm:pt>
    <dgm:pt modelId="{20EF7168-F3D9-4C23-A603-866C0B072257}" type="pres">
      <dgm:prSet presAssocID="{AEF2A8ED-25E8-4F30-9617-B4B555E15AD1}" presName="node" presStyleLbl="node1" presStyleIdx="2" presStyleCnt="3" custScaleX="197751" custScaleY="326256">
        <dgm:presLayoutVars>
          <dgm:bulletEnabled val="1"/>
        </dgm:presLayoutVars>
      </dgm:prSet>
      <dgm:spPr/>
    </dgm:pt>
  </dgm:ptLst>
  <dgm:cxnLst>
    <dgm:cxn modelId="{F2EFD82A-CE7C-4642-80B3-371541BD04FC}" type="presOf" srcId="{575BB4F1-962E-4871-9E18-17BB3D9B8EF5}" destId="{756F60EA-DD3D-46BA-A4B8-25E727D3ED31}" srcOrd="0" destOrd="0" presId="urn:microsoft.com/office/officeart/2005/8/layout/equation1"/>
    <dgm:cxn modelId="{4A976760-8AD8-4FAC-AD66-53F888FCB35B}" type="presOf" srcId="{AEF2A8ED-25E8-4F30-9617-B4B555E15AD1}" destId="{20EF7168-F3D9-4C23-A603-866C0B072257}" srcOrd="0" destOrd="0" presId="urn:microsoft.com/office/officeart/2005/8/layout/equation1"/>
    <dgm:cxn modelId="{85A23C7A-B547-42FF-850D-B7AF74DFCAA6}" srcId="{DC215052-0CBC-46F1-9157-266936035800}" destId="{410F2890-B81A-4E54-B44E-09250F7D71B4}" srcOrd="0" destOrd="0" parTransId="{90E0E5AA-4477-4D1E-B0CB-8B7B2C6711E7}" sibTransId="{DD65C204-418C-4700-A7FB-4D580D5585B5}"/>
    <dgm:cxn modelId="{D2949281-DDF4-42EA-8037-8303F44D089F}" type="presOf" srcId="{DC215052-0CBC-46F1-9157-266936035800}" destId="{1D0A0DC5-D2B2-4E1B-8EEA-8A9F6B206F38}" srcOrd="0" destOrd="0" presId="urn:microsoft.com/office/officeart/2005/8/layout/equation1"/>
    <dgm:cxn modelId="{DE621284-B587-479F-B38D-6DBE658C0322}" srcId="{DC215052-0CBC-46F1-9157-266936035800}" destId="{AEF2A8ED-25E8-4F30-9617-B4B555E15AD1}" srcOrd="2" destOrd="0" parTransId="{34ACB146-A506-4C3D-B334-8626BD0B9F25}" sibTransId="{C63BD946-AB04-475E-ACD3-5C348F612FE8}"/>
    <dgm:cxn modelId="{C1C43189-DD38-4225-A748-B6FA93E38F86}" srcId="{DC215052-0CBC-46F1-9157-266936035800}" destId="{575BB4F1-962E-4871-9E18-17BB3D9B8EF5}" srcOrd="1" destOrd="0" parTransId="{A2DF1276-5766-423B-B8BE-1F2FDB9F4687}" sibTransId="{61E8D08F-19D8-4B04-BCE0-BCC25B239756}"/>
    <dgm:cxn modelId="{0A27D4B5-4B46-4958-AEF1-7FD4B9CDFBF5}" type="presOf" srcId="{410F2890-B81A-4E54-B44E-09250F7D71B4}" destId="{55D84855-329E-4BD1-A8CE-33A11CBE9D14}" srcOrd="0" destOrd="0" presId="urn:microsoft.com/office/officeart/2005/8/layout/equation1"/>
    <dgm:cxn modelId="{A3C1C8D8-7A63-495D-BEDE-BCF3F3DDD27F}" type="presOf" srcId="{DD65C204-418C-4700-A7FB-4D580D5585B5}" destId="{542F1493-54BD-43EB-8D5A-523E8BE38642}" srcOrd="0" destOrd="0" presId="urn:microsoft.com/office/officeart/2005/8/layout/equation1"/>
    <dgm:cxn modelId="{16F5A1D9-ABA0-48D2-B5D7-306378C723B8}" type="presOf" srcId="{61E8D08F-19D8-4B04-BCE0-BCC25B239756}" destId="{9A9037C2-3835-4737-A766-C0CC65610E06}" srcOrd="0" destOrd="0" presId="urn:microsoft.com/office/officeart/2005/8/layout/equation1"/>
    <dgm:cxn modelId="{0AA4AE85-825D-495A-B55E-2C5BB2AD625F}" type="presParOf" srcId="{1D0A0DC5-D2B2-4E1B-8EEA-8A9F6B206F38}" destId="{55D84855-329E-4BD1-A8CE-33A11CBE9D14}" srcOrd="0" destOrd="0" presId="urn:microsoft.com/office/officeart/2005/8/layout/equation1"/>
    <dgm:cxn modelId="{44D1D2D8-84E4-49D4-BEE0-36B27ED7F9DA}" type="presParOf" srcId="{1D0A0DC5-D2B2-4E1B-8EEA-8A9F6B206F38}" destId="{8246BAE8-4BA4-4E77-8610-DC4C4D7E83FE}" srcOrd="1" destOrd="0" presId="urn:microsoft.com/office/officeart/2005/8/layout/equation1"/>
    <dgm:cxn modelId="{E659F8DC-7C1D-4B4F-982C-8806175E8BA2}" type="presParOf" srcId="{1D0A0DC5-D2B2-4E1B-8EEA-8A9F6B206F38}" destId="{542F1493-54BD-43EB-8D5A-523E8BE38642}" srcOrd="2" destOrd="0" presId="urn:microsoft.com/office/officeart/2005/8/layout/equation1"/>
    <dgm:cxn modelId="{FEE397CF-E6D3-4DBF-89F2-2F35A59EC869}" type="presParOf" srcId="{1D0A0DC5-D2B2-4E1B-8EEA-8A9F6B206F38}" destId="{128670BB-4563-4980-AAF7-4A66A4CFBC3A}" srcOrd="3" destOrd="0" presId="urn:microsoft.com/office/officeart/2005/8/layout/equation1"/>
    <dgm:cxn modelId="{09A74046-17C3-4C88-A98A-04F90DD034E2}" type="presParOf" srcId="{1D0A0DC5-D2B2-4E1B-8EEA-8A9F6B206F38}" destId="{756F60EA-DD3D-46BA-A4B8-25E727D3ED31}" srcOrd="4" destOrd="0" presId="urn:microsoft.com/office/officeart/2005/8/layout/equation1"/>
    <dgm:cxn modelId="{FC1AE452-AFAC-4DEE-9932-A2A8A90A9B3A}" type="presParOf" srcId="{1D0A0DC5-D2B2-4E1B-8EEA-8A9F6B206F38}" destId="{AF99B583-CC45-4B0C-B953-1B027B7CB469}" srcOrd="5" destOrd="0" presId="urn:microsoft.com/office/officeart/2005/8/layout/equation1"/>
    <dgm:cxn modelId="{E29202F2-EE4F-4C2E-B261-CB43CAB3B2C3}" type="presParOf" srcId="{1D0A0DC5-D2B2-4E1B-8EEA-8A9F6B206F38}" destId="{9A9037C2-3835-4737-A766-C0CC65610E06}" srcOrd="6" destOrd="0" presId="urn:microsoft.com/office/officeart/2005/8/layout/equation1"/>
    <dgm:cxn modelId="{7C3A1137-8B1B-4A80-96D2-2C72D95407D1}" type="presParOf" srcId="{1D0A0DC5-D2B2-4E1B-8EEA-8A9F6B206F38}" destId="{1F94A865-3942-4180-9501-5268F5064431}" srcOrd="7" destOrd="0" presId="urn:microsoft.com/office/officeart/2005/8/layout/equation1"/>
    <dgm:cxn modelId="{3935546A-ED26-4F7D-A33D-2141286E4632}" type="presParOf" srcId="{1D0A0DC5-D2B2-4E1B-8EEA-8A9F6B206F38}" destId="{20EF7168-F3D9-4C23-A603-866C0B072257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D84855-329E-4BD1-A8CE-33A11CBE9D14}">
      <dsp:nvSpPr>
        <dsp:cNvPr id="0" name=""/>
        <dsp:cNvSpPr/>
      </dsp:nvSpPr>
      <dsp:spPr>
        <a:xfrm>
          <a:off x="1112522" y="2412"/>
          <a:ext cx="2597925" cy="41203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ISQOLS: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Provide knowledge  of community well-being indicators</a:t>
          </a:r>
        </a:p>
      </dsp:txBody>
      <dsp:txXfrm>
        <a:off x="1492979" y="605819"/>
        <a:ext cx="1837011" cy="2913510"/>
      </dsp:txXfrm>
    </dsp:sp>
    <dsp:sp modelId="{542F1493-54BD-43EB-8D5A-523E8BE38642}">
      <dsp:nvSpPr>
        <dsp:cNvPr id="0" name=""/>
        <dsp:cNvSpPr/>
      </dsp:nvSpPr>
      <dsp:spPr>
        <a:xfrm>
          <a:off x="3871784" y="1695100"/>
          <a:ext cx="732535" cy="732535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3968882" y="1975221"/>
        <a:ext cx="538339" cy="172293"/>
      </dsp:txXfrm>
    </dsp:sp>
    <dsp:sp modelId="{756F60EA-DD3D-46BA-A4B8-25E727D3ED31}">
      <dsp:nvSpPr>
        <dsp:cNvPr id="0" name=""/>
        <dsp:cNvSpPr/>
      </dsp:nvSpPr>
      <dsp:spPr>
        <a:xfrm>
          <a:off x="4706875" y="43914"/>
          <a:ext cx="2497593" cy="40349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CDS: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Provide knowledge of community development types</a:t>
          </a:r>
        </a:p>
      </dsp:txBody>
      <dsp:txXfrm>
        <a:off x="5072639" y="634812"/>
        <a:ext cx="1766065" cy="2853111"/>
      </dsp:txXfrm>
    </dsp:sp>
    <dsp:sp modelId="{9A9037C2-3835-4737-A766-C0CC65610E06}">
      <dsp:nvSpPr>
        <dsp:cNvPr id="0" name=""/>
        <dsp:cNvSpPr/>
      </dsp:nvSpPr>
      <dsp:spPr>
        <a:xfrm>
          <a:off x="7307024" y="1695100"/>
          <a:ext cx="732535" cy="732535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7404122" y="1846002"/>
        <a:ext cx="538339" cy="430731"/>
      </dsp:txXfrm>
    </dsp:sp>
    <dsp:sp modelId="{20EF7168-F3D9-4C23-A603-866C0B072257}">
      <dsp:nvSpPr>
        <dsp:cNvPr id="0" name=""/>
        <dsp:cNvSpPr/>
      </dsp:nvSpPr>
      <dsp:spPr>
        <a:xfrm>
          <a:off x="8142114" y="1073"/>
          <a:ext cx="2497580" cy="41205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 dirty="0"/>
            <a:t>Outcome</a:t>
          </a:r>
          <a:r>
            <a:rPr lang="en-US" sz="2500" kern="1200" dirty="0"/>
            <a:t>: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Improved community development models and metrics</a:t>
          </a:r>
        </a:p>
      </dsp:txBody>
      <dsp:txXfrm>
        <a:off x="8507876" y="604519"/>
        <a:ext cx="1766056" cy="29136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7/28/2018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7/28/2018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217440623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30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Leadership in QOL research enables community leaders to best enhance QOL and wellbeing in communities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44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864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81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Lovely graphic!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55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23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Happy Wuppertal, Happiness Research </a:t>
            </a:r>
            <a:r>
              <a:rPr lang="en-US" sz="1200" b="0" i="0" u="sng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Organisation</a:t>
            </a:r>
            <a:r>
              <a:rPr 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 Video: 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https://vimeo.com/217440623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43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B2BB6B89-F91C-47B5-94CE-F6897650C691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0CCE9B7-13D7-453C-9FC9-7D162235C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78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8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4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10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7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D43D-6574-4C7B-808D-C6C12215A4D4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E5F2-81AA-4605-B028-6FBA39105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9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2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40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9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3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E583DDF-CA54-461A-A486-592D2374C532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A8D9AD5-F248-4919-864A-CFD76CC027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882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1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meo.com/21744062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ommunityinnovationlab.org/cds-fellows-program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munityinnovationlab.org/cds-fellows-progra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AC60879-8345-48B4-9B78-2B6DAED9A9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914400"/>
            <a:ext cx="11125200" cy="35052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/>
              <a:t>Community Development and </a:t>
            </a:r>
            <a:br>
              <a:rPr lang="en-US" sz="6000" b="1" dirty="0"/>
            </a:br>
            <a:r>
              <a:rPr lang="en-US" sz="6000" b="1" dirty="0"/>
              <a:t>Community Well-Being: </a:t>
            </a:r>
          </a:p>
          <a:p>
            <a:pPr algn="l"/>
            <a:r>
              <a:rPr lang="en-US" sz="3600" b="1" dirty="0"/>
              <a:t>Finding Points of Intersection and Building for the Future</a:t>
            </a:r>
          </a:p>
          <a:p>
            <a:pPr algn="l"/>
            <a:endParaRPr lang="en-US" sz="3600" b="1" dirty="0"/>
          </a:p>
          <a:p>
            <a:pPr algn="l"/>
            <a:r>
              <a:rPr lang="en-US" sz="2800" dirty="0"/>
              <a:t>ISQOLS Conference June 15</a:t>
            </a:r>
            <a:r>
              <a:rPr lang="en-US" sz="2800" baseline="30000" dirty="0"/>
              <a:t>th</a:t>
            </a:r>
            <a:r>
              <a:rPr lang="en-US" sz="2800" dirty="0"/>
              <a:t>, 2018</a:t>
            </a:r>
          </a:p>
        </p:txBody>
      </p:sp>
      <p:pic>
        <p:nvPicPr>
          <p:cNvPr id="7" name="Content Placeholder 8">
            <a:extLst>
              <a:ext uri="{FF2B5EF4-FFF2-40B4-BE49-F238E27FC236}">
                <a16:creationId xmlns:a16="http://schemas.microsoft.com/office/drawing/2014/main" id="{EC335462-5D5A-48CF-A151-92E019BF33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50"/>
          <a:stretch/>
        </p:blipFill>
        <p:spPr>
          <a:xfrm>
            <a:off x="5562600" y="4797446"/>
            <a:ext cx="5867400" cy="145095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935F1F7-0A5C-41AA-B643-B8137DCE5D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764789"/>
            <a:ext cx="3886200" cy="156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711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292387"/>
            <a:ext cx="9509760" cy="12192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Does Collaboration Mean? 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901760"/>
              </p:ext>
            </p:extLst>
          </p:nvPr>
        </p:nvGraphicFramePr>
        <p:xfrm>
          <a:off x="190500" y="1651575"/>
          <a:ext cx="11811000" cy="4122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6096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3079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728">
        <p:fade/>
      </p:transition>
    </mc:Choice>
    <mc:Fallback xmlns="">
      <p:transition spd="med" advTm="5728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243" y="228600"/>
            <a:ext cx="9509760" cy="72701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Examples of Collaboration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10243" y="1123255"/>
            <a:ext cx="5638800" cy="5482846"/>
          </a:xfrm>
        </p:spPr>
        <p:txBody>
          <a:bodyPr>
            <a:normAutofit/>
          </a:bodyPr>
          <a:lstStyle/>
          <a:p>
            <a:pPr marL="228600" indent="-228600">
              <a:buNone/>
            </a:pPr>
            <a:r>
              <a:rPr lang="en-US" b="1" dirty="0"/>
              <a:t>Representation</a:t>
            </a:r>
            <a:br>
              <a:rPr lang="en-US" b="1" dirty="0"/>
            </a:br>
            <a:r>
              <a:rPr lang="en-US" dirty="0"/>
              <a:t>Allocate at least one joint ISQOLS/CDS session at future ISQOLS and CDS conferences </a:t>
            </a:r>
          </a:p>
          <a:p>
            <a:pPr marL="228600" indent="-228600">
              <a:buNone/>
            </a:pPr>
            <a:r>
              <a:rPr lang="en-US" b="1" dirty="0"/>
              <a:t>Incentives</a:t>
            </a:r>
            <a:br>
              <a:rPr lang="en-US" b="1" dirty="0"/>
            </a:br>
            <a:r>
              <a:rPr lang="en-US" dirty="0"/>
              <a:t>ISQOLS works with CDS to offer its members (who are interested in community well-being issues) incentives to join CDS, and vice versa</a:t>
            </a:r>
          </a:p>
          <a:p>
            <a:pPr marL="228600" indent="-228600">
              <a:buNone/>
            </a:pPr>
            <a:r>
              <a:rPr lang="en-US" b="1" dirty="0"/>
              <a:t>Community Indicator Research Workshops</a:t>
            </a:r>
            <a:br>
              <a:rPr lang="en-US" b="1" dirty="0"/>
            </a:br>
            <a:r>
              <a:rPr lang="en-US" dirty="0"/>
              <a:t>Encourage CDS members interested in community well-being indicators to take ISQOLS training workshops and certification in community indicators research, and vice versa</a:t>
            </a:r>
          </a:p>
          <a:p>
            <a:endParaRPr lang="en-US" dirty="0"/>
          </a:p>
          <a:p>
            <a:endParaRPr lang="en-US" sz="2800" dirty="0"/>
          </a:p>
          <a:p>
            <a:endParaRPr lang="en-US" sz="2800" dirty="0"/>
          </a:p>
          <a:p>
            <a:endParaRPr lang="en-US" sz="6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5AB875-3059-4509-9138-1E2F477A16F7}"/>
              </a:ext>
            </a:extLst>
          </p:cNvPr>
          <p:cNvSpPr/>
          <p:nvPr/>
        </p:nvSpPr>
        <p:spPr>
          <a:xfrm>
            <a:off x="6096000" y="1123255"/>
            <a:ext cx="5791200" cy="5134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defTabSz="914400">
              <a:lnSpc>
                <a:spcPct val="85000"/>
              </a:lnSpc>
              <a:spcBef>
                <a:spcPts val="1300"/>
              </a:spcBef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Information Highlights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Both societies include news that are pertinent to their respective members in their newsletters and websites</a:t>
            </a:r>
          </a:p>
          <a:p>
            <a:pPr marL="228600" indent="-228600" defTabSz="914400">
              <a:lnSpc>
                <a:spcPct val="85000"/>
              </a:lnSpc>
              <a:spcBef>
                <a:spcPts val="1300"/>
              </a:spcBef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Journals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Develop two journal articles based on this project, to be submitted to both organization’s journals (Applied Research in Quality of Life and Community Development) and/or in CD Practice or SINET (both organizations’ professional publications)</a:t>
            </a:r>
          </a:p>
          <a:p>
            <a:pPr marL="228600" indent="-228600" defTabSz="914400">
              <a:lnSpc>
                <a:spcPct val="85000"/>
              </a:lnSpc>
              <a:spcBef>
                <a:spcPts val="1300"/>
              </a:spcBef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Networking</a:t>
            </a:r>
            <a:b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Propose a track in each conference </a:t>
            </a:r>
            <a:r>
              <a:rPr lang="en-US" sz="2400" dirty="0"/>
              <a:t>to help generate interest and disseminate results. </a:t>
            </a:r>
          </a:p>
        </p:txBody>
      </p:sp>
    </p:spTree>
    <p:extLst>
      <p:ext uri="{BB962C8B-B14F-4D97-AF65-F5344CB8AC3E}">
        <p14:creationId xmlns:p14="http://schemas.microsoft.com/office/powerpoint/2010/main" val="367110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728">
        <p:fade/>
      </p:transition>
    </mc:Choice>
    <mc:Fallback xmlns="">
      <p:transition spd="med" advTm="5728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208F0D0-A864-4560-AA9A-8B1A1FF0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11430000" cy="1676400"/>
          </a:xfrm>
        </p:spPr>
        <p:txBody>
          <a:bodyPr>
            <a:normAutofit/>
          </a:bodyPr>
          <a:lstStyle/>
          <a:p>
            <a:pPr algn="ctr">
              <a:spcAft>
                <a:spcPts val="1200"/>
              </a:spcAft>
            </a:pPr>
            <a:r>
              <a:rPr lang="en-US" sz="4800" b="1" dirty="0"/>
              <a:t>Collaboration in Practice: Happy Wuppertal</a:t>
            </a:r>
            <a:br>
              <a:rPr lang="en-US" sz="4800" b="1" dirty="0"/>
            </a:b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App-Based Citizen Survey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</a:rPr>
              <a:t>Happiness Research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</a:rPr>
              <a:t>Organisation</a:t>
            </a:r>
            <a:endParaRPr lang="en-US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FF01EB-B787-462C-8C9D-8834635F74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579" t="12222" r="4374" b="21111"/>
          <a:stretch/>
        </p:blipFill>
        <p:spPr>
          <a:xfrm>
            <a:off x="1066800" y="1905000"/>
            <a:ext cx="9829800" cy="413967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EA6B15-5ACF-4C6E-9BF4-D2AA839E0B2C}"/>
              </a:ext>
            </a:extLst>
          </p:cNvPr>
          <p:cNvCxnSpPr>
            <a:cxnSpLocks/>
          </p:cNvCxnSpPr>
          <p:nvPr/>
        </p:nvCxnSpPr>
        <p:spPr>
          <a:xfrm>
            <a:off x="685801" y="1752600"/>
            <a:ext cx="1096094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8E96D97-9D3B-4905-A257-4E3866EBFD8A}"/>
              </a:ext>
            </a:extLst>
          </p:cNvPr>
          <p:cNvSpPr txBox="1"/>
          <p:nvPr/>
        </p:nvSpPr>
        <p:spPr>
          <a:xfrm>
            <a:off x="5067026" y="6197074"/>
            <a:ext cx="182934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b="1" dirty="0"/>
              <a:t>Video </a:t>
            </a:r>
            <a:r>
              <a:rPr lang="en-US" sz="2800" b="1" dirty="0">
                <a:hlinkClick r:id="rId4"/>
              </a:rPr>
              <a:t>HERE</a:t>
            </a:r>
            <a:endParaRPr lang="en-US" sz="2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E676B6-AD68-4D55-8237-4D2F4F285500}"/>
              </a:ext>
            </a:extLst>
          </p:cNvPr>
          <p:cNvSpPr txBox="1"/>
          <p:nvPr/>
        </p:nvSpPr>
        <p:spPr>
          <a:xfrm>
            <a:off x="4069288" y="1905000"/>
            <a:ext cx="4193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www.Happy-Wuppertal.com</a:t>
            </a:r>
          </a:p>
        </p:txBody>
      </p:sp>
    </p:spTree>
    <p:extLst>
      <p:ext uri="{BB962C8B-B14F-4D97-AF65-F5344CB8AC3E}">
        <p14:creationId xmlns:p14="http://schemas.microsoft.com/office/powerpoint/2010/main" val="317730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92059-8766-4665-B50B-A6D4E6D7D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219825"/>
            <a:ext cx="5715000" cy="1447800"/>
          </a:xfrm>
        </p:spPr>
        <p:txBody>
          <a:bodyPr/>
          <a:lstStyle/>
          <a:p>
            <a:r>
              <a:rPr lang="en-US" b="1" dirty="0"/>
              <a:t>Student Engagement</a:t>
            </a:r>
          </a:p>
        </p:txBody>
      </p:sp>
      <p:pic>
        <p:nvPicPr>
          <p:cNvPr id="5" name="Content Placeholder 4">
            <a:hlinkClick r:id="rId2"/>
            <a:extLst>
              <a:ext uri="{FF2B5EF4-FFF2-40B4-BE49-F238E27FC236}">
                <a16:creationId xmlns:a16="http://schemas.microsoft.com/office/drawing/2014/main" id="{9127DA1D-5153-4D4C-AA9D-11DBD4A1486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969183" y="457200"/>
            <a:ext cx="4543425" cy="19335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218478-456A-4A72-AD92-531548345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41492" y="1913564"/>
            <a:ext cx="5029200" cy="4757928"/>
          </a:xfrm>
        </p:spPr>
        <p:txBody>
          <a:bodyPr>
            <a:normAutofit/>
          </a:bodyPr>
          <a:lstStyle/>
          <a:p>
            <a:r>
              <a:rPr lang="en-US" sz="3600" b="1" dirty="0"/>
              <a:t>Chelsea Maupin</a:t>
            </a:r>
            <a:br>
              <a:rPr lang="en-US" sz="2800" dirty="0"/>
            </a:br>
            <a:r>
              <a:rPr lang="en-US" sz="2800" dirty="0"/>
              <a:t>BSc Sustainable Food and </a:t>
            </a:r>
            <a:br>
              <a:rPr lang="en-US" sz="2800" dirty="0"/>
            </a:br>
            <a:r>
              <a:rPr lang="en-US" sz="2800" dirty="0"/>
              <a:t>Farming Systems</a:t>
            </a:r>
          </a:p>
          <a:p>
            <a:endParaRPr lang="en-US" sz="2800" dirty="0"/>
          </a:p>
          <a:p>
            <a:r>
              <a:rPr lang="en-US" sz="3600" b="1" dirty="0"/>
              <a:t>Jonathan Weir</a:t>
            </a:r>
            <a:br>
              <a:rPr lang="en-US" sz="2800" dirty="0"/>
            </a:br>
            <a:r>
              <a:rPr lang="en-US" sz="2800" dirty="0"/>
              <a:t>Graduate student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FA76C8B-A8FF-48E8-9767-304613484C32}"/>
              </a:ext>
            </a:extLst>
          </p:cNvPr>
          <p:cNvGrpSpPr/>
          <p:nvPr/>
        </p:nvGrpSpPr>
        <p:grpSpPr>
          <a:xfrm>
            <a:off x="6553200" y="2819400"/>
            <a:ext cx="5375393" cy="3828539"/>
            <a:chOff x="11579832" y="9566231"/>
            <a:chExt cx="10315559" cy="668539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ACDAF62E-B5F9-4E6C-A000-F1747530C84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79832" y="9566231"/>
              <a:ext cx="10315559" cy="6018554"/>
            </a:xfrm>
            <a:prstGeom prst="rect">
              <a:avLst/>
            </a:prstGeom>
            <a:ln w="6350">
              <a:solidFill>
                <a:schemeClr val="tx1"/>
              </a:solidFill>
            </a:ln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695353E-19C3-48BD-8DD5-256E6CED8CC0}"/>
                </a:ext>
              </a:extLst>
            </p:cNvPr>
            <p:cNvSpPr txBox="1"/>
            <p:nvPr/>
          </p:nvSpPr>
          <p:spPr>
            <a:xfrm>
              <a:off x="11579832" y="15628423"/>
              <a:ext cx="10081343" cy="6232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Table 1: Survey Question Framework adapted from </a:t>
              </a:r>
              <a:r>
                <a:rPr lang="en-US" sz="1200" dirty="0" err="1"/>
                <a:t>Veenhoven</a:t>
              </a:r>
              <a:r>
                <a:rPr lang="en-US" sz="1200" dirty="0"/>
                <a:t>, 2013.</a:t>
              </a:r>
            </a:p>
          </p:txBody>
        </p:sp>
      </p:grpSp>
      <p:pic>
        <p:nvPicPr>
          <p:cNvPr id="1026" name="Picture 2" descr="Image result for purdue university logo">
            <a:extLst>
              <a:ext uri="{FF2B5EF4-FFF2-40B4-BE49-F238E27FC236}">
                <a16:creationId xmlns:a16="http://schemas.microsoft.com/office/drawing/2014/main" id="{77F9546B-CE3C-4265-BDC0-C1301F3483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348" y="5240341"/>
            <a:ext cx="3559233" cy="1160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65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973AD-1229-4E5E-8843-26C7B403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102" y="0"/>
            <a:ext cx="10472073" cy="1232822"/>
          </a:xfrm>
        </p:spPr>
        <p:txBody>
          <a:bodyPr/>
          <a:lstStyle/>
          <a:p>
            <a:pPr algn="ctr"/>
            <a:r>
              <a:rPr lang="en-US" b="1" dirty="0"/>
              <a:t>Speakers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AFCD5-5C93-4D7A-94D8-138D9C301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456" y="3733800"/>
            <a:ext cx="3772344" cy="2971800"/>
          </a:xfrm>
        </p:spPr>
        <p:txBody>
          <a:bodyPr>
            <a:noAutofit/>
          </a:bodyPr>
          <a:lstStyle/>
          <a:p>
            <a:pPr marL="228600" indent="-2286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900" dirty="0"/>
              <a:t>Dean of the Honors College and Purdue University</a:t>
            </a:r>
          </a:p>
          <a:p>
            <a:pPr marL="228600" indent="-2286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900" dirty="0"/>
              <a:t>Author or editor of 24 books</a:t>
            </a:r>
          </a:p>
          <a:p>
            <a:pPr marL="228600" indent="-2286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900" dirty="0"/>
              <a:t>Editor of a the series Community Quality of Life and Well-being, published by Springer in partnership with ISQOLS</a:t>
            </a:r>
          </a:p>
          <a:p>
            <a:pPr marL="228600" indent="-2286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900" dirty="0"/>
              <a:t>ISQOLS President from 2015-2017</a:t>
            </a:r>
          </a:p>
          <a:p>
            <a:pPr marL="228600" indent="-2286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1900" dirty="0"/>
              <a:t>Current ISQOLS Board of Directors member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ED1703-7B9E-498F-9C8F-E84443E34BF4}"/>
              </a:ext>
            </a:extLst>
          </p:cNvPr>
          <p:cNvSpPr txBox="1">
            <a:spLocks/>
          </p:cNvSpPr>
          <p:nvPr/>
        </p:nvSpPr>
        <p:spPr>
          <a:xfrm>
            <a:off x="4196580" y="3733800"/>
            <a:ext cx="3962263" cy="2971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Courier New" panose="02070309020205020404" pitchFamily="49" charset="0"/>
              <a:buChar char="o"/>
            </a:pPr>
            <a:r>
              <a:rPr lang="en-US" sz="2000" dirty="0"/>
              <a:t>Visiting Assistant Professor of Entrepreneurial Studies and Hobart and William Smith Colleges</a:t>
            </a:r>
          </a:p>
          <a:p>
            <a:pPr marL="228600" indent="-228600">
              <a:buFont typeface="Courier New" panose="02070309020205020404" pitchFamily="49" charset="0"/>
              <a:buChar char="o"/>
            </a:pPr>
            <a:r>
              <a:rPr lang="en-US" sz="2000" dirty="0"/>
              <a:t>Community Development Society Former Vice President of Operations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1F81379-527C-4DEF-8C27-8F8175C0AACD}"/>
              </a:ext>
            </a:extLst>
          </p:cNvPr>
          <p:cNvSpPr txBox="1">
            <a:spLocks/>
          </p:cNvSpPr>
          <p:nvPr/>
        </p:nvSpPr>
        <p:spPr>
          <a:xfrm>
            <a:off x="8153400" y="3657600"/>
            <a:ext cx="3869990" cy="3048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Font typeface="Courier New" panose="02070309020205020404" pitchFamily="49" charset="0"/>
              <a:buChar char="o"/>
            </a:pPr>
            <a:r>
              <a:rPr lang="en-US" sz="1800" dirty="0"/>
              <a:t>Director of the Happiness Research Organization, an independent research institute based in Düsseldorf, Germany</a:t>
            </a:r>
          </a:p>
          <a:p>
            <a:pPr marL="484632" lvl="1" indent="-228600">
              <a:buFont typeface="Arial" panose="020B0604020202020204" pitchFamily="34" charset="0"/>
              <a:buChar char="•"/>
            </a:pPr>
            <a:r>
              <a:rPr lang="en-US" sz="1800" dirty="0"/>
              <a:t>Specializes in app-based studies with a focus in constructs such as satisfactions, subjective well-being, happiness, and quality-of-life</a:t>
            </a:r>
          </a:p>
          <a:p>
            <a:pPr marL="228600" indent="-228600">
              <a:buFont typeface="Courier New" panose="02070309020205020404" pitchFamily="49" charset="0"/>
              <a:buChar char="o"/>
            </a:pPr>
            <a:r>
              <a:rPr lang="en-US" sz="1800" dirty="0"/>
              <a:t>ISQOLS Executive Committee and Board of Directors member</a:t>
            </a:r>
          </a:p>
          <a:p>
            <a:pPr marL="0" indent="0">
              <a:buFont typeface="Arial" pitchFamily="34" charset="0"/>
              <a:buNone/>
            </a:pPr>
            <a:endParaRPr lang="en-US" sz="12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A7258C-0EF1-4A08-8C45-34992B83E144}"/>
              </a:ext>
            </a:extLst>
          </p:cNvPr>
          <p:cNvSpPr/>
          <p:nvPr/>
        </p:nvSpPr>
        <p:spPr>
          <a:xfrm>
            <a:off x="1119827" y="1076980"/>
            <a:ext cx="24615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Rhonda Phillips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501569-D253-4763-9642-109CF6E1F405}"/>
              </a:ext>
            </a:extLst>
          </p:cNvPr>
          <p:cNvSpPr/>
          <p:nvPr/>
        </p:nvSpPr>
        <p:spPr>
          <a:xfrm>
            <a:off x="5082227" y="1076980"/>
            <a:ext cx="24615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Craig Talmage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7BB3D2B-FFF7-4713-992C-F01E197E538D}"/>
              </a:ext>
            </a:extLst>
          </p:cNvPr>
          <p:cNvSpPr/>
          <p:nvPr/>
        </p:nvSpPr>
        <p:spPr>
          <a:xfrm>
            <a:off x="8915400" y="1076980"/>
            <a:ext cx="20794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Kai </a:t>
            </a:r>
            <a:r>
              <a:rPr lang="en-US" sz="2800" b="1" dirty="0" err="1">
                <a:solidFill>
                  <a:schemeClr val="accent1"/>
                </a:solidFill>
              </a:rPr>
              <a:t>Ludwigs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C44DFD3-8A8A-48B9-BA5E-87E75D16DF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64" t="-170" r="-3264" b="170"/>
          <a:stretch/>
        </p:blipFill>
        <p:spPr>
          <a:xfrm>
            <a:off x="1524000" y="1524000"/>
            <a:ext cx="1417320" cy="20116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1944AC6-E880-4FF9-A36E-77EA5640FA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5291" y="1529443"/>
            <a:ext cx="1666821" cy="201168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6A886F-3641-483C-9900-1385F354D2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67800" y="1518940"/>
            <a:ext cx="1572153" cy="201168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D473D7F-3FF3-4676-9900-FD27FF59C466}"/>
              </a:ext>
            </a:extLst>
          </p:cNvPr>
          <p:cNvCxnSpPr>
            <a:cxnSpLocks/>
          </p:cNvCxnSpPr>
          <p:nvPr/>
        </p:nvCxnSpPr>
        <p:spPr>
          <a:xfrm>
            <a:off x="457200" y="990600"/>
            <a:ext cx="11277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35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8DC87-A9AA-4156-9732-E6F1202FD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0"/>
            <a:ext cx="11582400" cy="1447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CDS Innovative Community Engagement Grant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D8C63-62F0-4D54-AC46-7C17BC2E4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5562600"/>
            <a:ext cx="11125200" cy="1050471"/>
          </a:xfrm>
        </p:spPr>
        <p:txBody>
          <a:bodyPr>
            <a:normAutofit/>
          </a:bodyPr>
          <a:lstStyle/>
          <a:p>
            <a:pPr marL="4572" lvl="1" indent="0">
              <a:buNone/>
            </a:pPr>
            <a:br>
              <a:rPr lang="en-US" sz="2000" dirty="0"/>
            </a:br>
            <a:r>
              <a:rPr lang="en-US" sz="2000" dirty="0"/>
              <a:t>More information available at </a:t>
            </a:r>
            <a:r>
              <a:rPr lang="en-US" sz="2000" dirty="0">
                <a:hlinkClick r:id="rId2"/>
              </a:rPr>
              <a:t>http://www.communityinnovationlab.org/cds-fellows-program/</a:t>
            </a:r>
            <a:r>
              <a:rPr lang="en-US" sz="2000" dirty="0"/>
              <a:t>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C3B081B-E570-4418-8756-33957B23D478}"/>
              </a:ext>
            </a:extLst>
          </p:cNvPr>
          <p:cNvCxnSpPr>
            <a:cxnSpLocks/>
          </p:cNvCxnSpPr>
          <p:nvPr/>
        </p:nvCxnSpPr>
        <p:spPr>
          <a:xfrm>
            <a:off x="457200" y="1143000"/>
            <a:ext cx="112776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52EB64C-CB32-42B0-8B81-36777C891B09}"/>
              </a:ext>
            </a:extLst>
          </p:cNvPr>
          <p:cNvSpPr txBox="1">
            <a:spLocks/>
          </p:cNvSpPr>
          <p:nvPr/>
        </p:nvSpPr>
        <p:spPr>
          <a:xfrm>
            <a:off x="609600" y="1522522"/>
            <a:ext cx="5029200" cy="3963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/>
              <a:t>When? June 2017</a:t>
            </a:r>
          </a:p>
          <a:p>
            <a:r>
              <a:rPr lang="en-US" dirty="0"/>
              <a:t>The Community Innovation Lab </a:t>
            </a:r>
            <a:r>
              <a:rPr lang="en-US" i="1" dirty="0"/>
              <a:t>teamed up </a:t>
            </a:r>
            <a:r>
              <a:rPr lang="en-US" dirty="0"/>
              <a:t>with the Community Development Society to explore innovative community engagement methods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04DAA950-33DB-43B4-A039-24CA880C7673}"/>
              </a:ext>
            </a:extLst>
          </p:cNvPr>
          <p:cNvSpPr txBox="1">
            <a:spLocks/>
          </p:cNvSpPr>
          <p:nvPr/>
        </p:nvSpPr>
        <p:spPr>
          <a:xfrm>
            <a:off x="6096000" y="1447800"/>
            <a:ext cx="5486400" cy="4472988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/>
              <a:t>What happened?</a:t>
            </a:r>
          </a:p>
          <a:p>
            <a:r>
              <a:rPr lang="en-US" dirty="0"/>
              <a:t>Grants of $2,500 were given to </a:t>
            </a:r>
            <a:r>
              <a:rPr lang="en-US" u="sng" dirty="0"/>
              <a:t>five</a:t>
            </a:r>
            <a:r>
              <a:rPr lang="en-US" dirty="0"/>
              <a:t> teams to promote community development:</a:t>
            </a:r>
          </a:p>
          <a:p>
            <a:pPr marL="461772" lvl="1" indent="-457200">
              <a:buFont typeface="+mj-lt"/>
              <a:buAutoNum type="arabicPeriod"/>
            </a:pPr>
            <a:r>
              <a:rPr lang="en-US" dirty="0"/>
              <a:t>Young Professionals &amp; Graduate Students</a:t>
            </a:r>
          </a:p>
          <a:p>
            <a:pPr marL="461772" lvl="1" indent="-457200">
              <a:buFont typeface="+mj-lt"/>
              <a:buAutoNum type="arabicPeriod"/>
            </a:pPr>
            <a:r>
              <a:rPr lang="en-US" dirty="0"/>
              <a:t>International Communities</a:t>
            </a:r>
          </a:p>
          <a:p>
            <a:pPr marL="461772" lvl="1" indent="-457200">
              <a:buFont typeface="+mj-lt"/>
              <a:buAutoNum type="arabicPeriod"/>
            </a:pPr>
            <a:r>
              <a:rPr lang="en-US" dirty="0"/>
              <a:t>Urban Communities</a:t>
            </a:r>
          </a:p>
          <a:p>
            <a:pPr marL="461772" lvl="1" indent="-457200">
              <a:buFont typeface="+mj-lt"/>
              <a:buAutoNum type="arabicPeriod"/>
            </a:pPr>
            <a:r>
              <a:rPr lang="en-US" dirty="0"/>
              <a:t>Communities and Community Change</a:t>
            </a:r>
          </a:p>
          <a:p>
            <a:pPr marL="461772" lvl="1" indent="-457200">
              <a:buFont typeface="+mj-lt"/>
              <a:buAutoNum type="arabicPeriod"/>
            </a:pPr>
            <a:r>
              <a:rPr lang="en-US" dirty="0"/>
              <a:t>International Quality of Life Within Communities*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7F349E-1D24-408A-AC6C-E6EDF21B1AA7}"/>
              </a:ext>
            </a:extLst>
          </p:cNvPr>
          <p:cNvSpPr/>
          <p:nvPr/>
        </p:nvSpPr>
        <p:spPr>
          <a:xfrm>
            <a:off x="1447800" y="4191000"/>
            <a:ext cx="3276600" cy="1015663"/>
          </a:xfrm>
          <a:prstGeom prst="rect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000" dirty="0"/>
              <a:t>Special thanks to </a:t>
            </a:r>
            <a:r>
              <a:rPr lang="en-US" sz="2000" b="1" dirty="0"/>
              <a:t>Dr. Dan Kahl </a:t>
            </a:r>
            <a:r>
              <a:rPr lang="en-US" sz="2000" dirty="0"/>
              <a:t>and </a:t>
            </a:r>
            <a:r>
              <a:rPr lang="en-US" sz="2000" b="1" dirty="0"/>
              <a:t>Dr. Kristina </a:t>
            </a:r>
            <a:r>
              <a:rPr lang="en-US" sz="2000" b="1" dirty="0" err="1"/>
              <a:t>Hains</a:t>
            </a:r>
            <a:r>
              <a:rPr lang="en-US" sz="2000" b="1" dirty="0"/>
              <a:t> </a:t>
            </a:r>
            <a:r>
              <a:rPr lang="en-US" sz="2000" dirty="0"/>
              <a:t>for coordinating the program!</a:t>
            </a:r>
          </a:p>
        </p:txBody>
      </p:sp>
    </p:spTree>
    <p:extLst>
      <p:ext uri="{BB962C8B-B14F-4D97-AF65-F5344CB8AC3E}">
        <p14:creationId xmlns:p14="http://schemas.microsoft.com/office/powerpoint/2010/main" val="3168906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C0F41-428C-4396-8910-A78E7A390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228600"/>
            <a:ext cx="10772775" cy="1929131"/>
          </a:xfrm>
        </p:spPr>
        <p:txBody>
          <a:bodyPr>
            <a:normAutofit/>
          </a:bodyPr>
          <a:lstStyle/>
          <a:p>
            <a:r>
              <a:rPr lang="en-US" sz="3600" b="1" dirty="0"/>
              <a:t>Community Development and Community Well-Being: </a:t>
            </a:r>
            <a:br>
              <a:rPr lang="en-US" sz="3600" b="1" dirty="0"/>
            </a:br>
            <a:r>
              <a:rPr lang="en-US" sz="3600" b="1" dirty="0"/>
              <a:t>Finding Points of Intersection and Building for the Future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8338D-3742-4C86-91AA-4410D6E64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905000"/>
            <a:ext cx="10753725" cy="480060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b="1" dirty="0"/>
              <a:t>Project Description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i="1" dirty="0"/>
              <a:t>Bringing together </a:t>
            </a:r>
            <a:r>
              <a:rPr lang="en-US" dirty="0"/>
              <a:t>scholars and practitioners in community development and community well-being from two organizations: </a:t>
            </a:r>
            <a:r>
              <a:rPr lang="en-US" b="1" dirty="0"/>
              <a:t>ISQOLS</a:t>
            </a:r>
            <a:r>
              <a:rPr lang="en-US" dirty="0"/>
              <a:t> and </a:t>
            </a:r>
            <a:r>
              <a:rPr lang="en-US" b="1" dirty="0"/>
              <a:t>CDS</a:t>
            </a:r>
            <a:r>
              <a:rPr lang="en-US" dirty="0"/>
              <a:t> </a:t>
            </a:r>
          </a:p>
          <a:p>
            <a:pPr marL="0" indent="0">
              <a:spcBef>
                <a:spcPts val="600"/>
              </a:spcBef>
              <a:buNone/>
            </a:pPr>
            <a:endParaRPr lang="en-US" sz="900" dirty="0"/>
          </a:p>
          <a:p>
            <a:pPr marL="0" indent="0">
              <a:spcBef>
                <a:spcPts val="600"/>
              </a:spcBef>
              <a:buNone/>
            </a:pPr>
            <a:r>
              <a:rPr lang="en-US" b="1" dirty="0"/>
              <a:t>Project Goals</a:t>
            </a:r>
            <a:endParaRPr lang="en-US" dirty="0"/>
          </a:p>
          <a:p>
            <a:pPr marL="228600" lvl="1" indent="-2286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Build capacity between the two organizations for exploring and strengthening understanding of community development and community well-being</a:t>
            </a:r>
          </a:p>
          <a:p>
            <a:pPr marL="228600" lvl="1" indent="-2286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Develop an online community project</a:t>
            </a:r>
          </a:p>
          <a:p>
            <a:pPr marL="228600" lvl="1" indent="-2286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Bring together members and students </a:t>
            </a:r>
          </a:p>
          <a:p>
            <a:pPr marL="228600" lvl="1" indent="-2286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Increase awareness and application </a:t>
            </a:r>
          </a:p>
          <a:p>
            <a:pPr marL="228600" lvl="1" indent="-2286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Assess the impact of this project</a:t>
            </a:r>
          </a:p>
        </p:txBody>
      </p:sp>
    </p:spTree>
    <p:extLst>
      <p:ext uri="{BB962C8B-B14F-4D97-AF65-F5344CB8AC3E}">
        <p14:creationId xmlns:p14="http://schemas.microsoft.com/office/powerpoint/2010/main" val="1332147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325A3-2AE0-4D08-AE10-E1F211424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961"/>
            <a:ext cx="10772775" cy="1658198"/>
          </a:xfrm>
        </p:spPr>
        <p:txBody>
          <a:bodyPr/>
          <a:lstStyle/>
          <a:p>
            <a:pPr algn="ctr"/>
            <a:r>
              <a:rPr lang="en-US" b="1" dirty="0"/>
              <a:t>Organization Partnership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FADF0B-7F7A-4C33-B51A-A67AC2D6E0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1213" y="2728506"/>
            <a:ext cx="4663440" cy="1575342"/>
          </a:xfrm>
        </p:spPr>
        <p:txBody>
          <a:bodyPr>
            <a:normAutofit/>
          </a:bodyPr>
          <a:lstStyle/>
          <a:p>
            <a:r>
              <a:rPr lang="en-US" sz="2400" dirty="0"/>
              <a:t>An international society whose purpose is to promote and encourage research in the field of quality-of-life (QOL) studies</a:t>
            </a:r>
          </a:p>
          <a:p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DD5D0F4-B5AD-45BB-BCA0-989FB5315EC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33" y="4482632"/>
            <a:ext cx="4952999" cy="1402218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835C454-C1E1-4CE3-BE70-72D2AB14AC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748" y="4229148"/>
            <a:ext cx="4003758" cy="1614293"/>
          </a:xfrm>
          <a:prstGeom prst="rect">
            <a:avLst/>
          </a:prstGeom>
        </p:spPr>
      </p:pic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A181377D-F377-4D1E-ABF1-43E9EBEC6328}"/>
              </a:ext>
            </a:extLst>
          </p:cNvPr>
          <p:cNvSpPr txBox="1">
            <a:spLocks/>
          </p:cNvSpPr>
          <p:nvPr/>
        </p:nvSpPr>
        <p:spPr>
          <a:xfrm>
            <a:off x="6632449" y="2728506"/>
            <a:ext cx="5157787" cy="1606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The Community Development Society provides leadership to professionals and citizens across the spectrum of community development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F9EC322-DEFE-4352-A57E-7CB50707C366}"/>
              </a:ext>
            </a:extLst>
          </p:cNvPr>
          <p:cNvCxnSpPr>
            <a:cxnSpLocks/>
          </p:cNvCxnSpPr>
          <p:nvPr/>
        </p:nvCxnSpPr>
        <p:spPr>
          <a:xfrm>
            <a:off x="6172200" y="1586448"/>
            <a:ext cx="0" cy="4508336"/>
          </a:xfrm>
          <a:prstGeom prst="line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136D3AC-CE34-4965-A87D-72B5A0A21C5C}"/>
              </a:ext>
            </a:extLst>
          </p:cNvPr>
          <p:cNvSpPr/>
          <p:nvPr/>
        </p:nvSpPr>
        <p:spPr>
          <a:xfrm>
            <a:off x="676656" y="1462499"/>
            <a:ext cx="50352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The International Society for Quality of Life Studies (ISQOLS)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7807C2-F3C7-49EE-B8CA-CAF5C77B81FE}"/>
              </a:ext>
            </a:extLst>
          </p:cNvPr>
          <p:cNvSpPr/>
          <p:nvPr/>
        </p:nvSpPr>
        <p:spPr>
          <a:xfrm>
            <a:off x="6632449" y="1711612"/>
            <a:ext cx="50523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Community Development Society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9390102-DBB0-4867-9A2D-07EBC1A2C183}"/>
              </a:ext>
            </a:extLst>
          </p:cNvPr>
          <p:cNvCxnSpPr>
            <a:cxnSpLocks/>
          </p:cNvCxnSpPr>
          <p:nvPr/>
        </p:nvCxnSpPr>
        <p:spPr>
          <a:xfrm>
            <a:off x="776862" y="1219200"/>
            <a:ext cx="1072933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89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399"/>
            <a:ext cx="11810999" cy="1524001"/>
          </a:xfrm>
        </p:spPr>
        <p:txBody>
          <a:bodyPr/>
          <a:lstStyle/>
          <a:p>
            <a:pPr algn="ctr"/>
            <a:r>
              <a:rPr lang="en-US" b="1" dirty="0"/>
              <a:t>ISQOLS and CDS have common goals </a:t>
            </a:r>
            <a:br>
              <a:rPr lang="en-US" sz="2000" dirty="0"/>
            </a:br>
            <a:r>
              <a:rPr lang="en-US" sz="3600" dirty="0"/>
              <a:t>(Overview)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5486400" cy="48768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b="1" dirty="0"/>
              <a:t>ISQOLS</a:t>
            </a:r>
            <a:endParaRPr lang="en-US" sz="2000" b="1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To be </a:t>
            </a:r>
            <a:r>
              <a:rPr lang="en-US" sz="2000" b="1" dirty="0"/>
              <a:t>leaders</a:t>
            </a:r>
            <a:r>
              <a:rPr lang="en-US" sz="2000" dirty="0"/>
              <a:t> in assessing QOL in communities and other groups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To </a:t>
            </a:r>
            <a:r>
              <a:rPr lang="en-US" sz="2000" b="1" dirty="0"/>
              <a:t>develop partnerships across academic disciplines </a:t>
            </a:r>
            <a:r>
              <a:rPr lang="en-US" sz="2000" dirty="0"/>
              <a:t>and other sectors in which QOL research takes place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To develop links with organizations and researchers associated with QOL studies world-wide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To </a:t>
            </a:r>
            <a:r>
              <a:rPr lang="en-US" sz="2000" b="1" dirty="0">
                <a:solidFill>
                  <a:schemeClr val="tx1"/>
                </a:solidFill>
              </a:rPr>
              <a:t>play a role of a social change agent </a:t>
            </a:r>
            <a:r>
              <a:rPr lang="en-US" sz="2000" dirty="0"/>
              <a:t>to bring about policies to foster QOL of various segments of society based on solid scientific study of QOL.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199" y="1676400"/>
            <a:ext cx="5791199" cy="5486400"/>
          </a:xfrm>
        </p:spPr>
        <p:txBody>
          <a:bodyPr>
            <a:no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en-US" b="1" dirty="0"/>
              <a:t>CDS</a:t>
            </a:r>
            <a:endParaRPr lang="en-US" sz="2000" b="1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To </a:t>
            </a:r>
            <a:r>
              <a:rPr lang="en-US" sz="2000" b="1" dirty="0"/>
              <a:t>enable</a:t>
            </a:r>
            <a:r>
              <a:rPr lang="en-US" sz="2000" dirty="0"/>
              <a:t> communities to </a:t>
            </a:r>
            <a:r>
              <a:rPr lang="en-US" sz="2000" b="1" dirty="0"/>
              <a:t>meaningfully influence </a:t>
            </a:r>
            <a:r>
              <a:rPr lang="en-US" sz="2000" dirty="0"/>
              <a:t>the decisions that affect their lives 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To </a:t>
            </a:r>
            <a:r>
              <a:rPr lang="en-US" sz="2000" b="1" dirty="0"/>
              <a:t>engage</a:t>
            </a:r>
            <a:r>
              <a:rPr lang="en-US" sz="2000" dirty="0"/>
              <a:t> community members in learning about and understanding community issues</a:t>
            </a:r>
          </a:p>
          <a:p>
            <a:pPr marL="465138" lvl="1" indent="0">
              <a:buNone/>
            </a:pPr>
            <a:r>
              <a:rPr lang="en-US" dirty="0"/>
              <a:t> -AND to help communities </a:t>
            </a:r>
            <a:r>
              <a:rPr lang="en-US" b="1" dirty="0"/>
              <a:t>understand the impacts and outcomes</a:t>
            </a:r>
            <a:r>
              <a:rPr lang="en-US" dirty="0"/>
              <a:t> of the different ways they could take action</a:t>
            </a:r>
            <a:br>
              <a:rPr lang="en-US" dirty="0"/>
            </a:br>
            <a:endParaRPr lang="en-US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To work to </a:t>
            </a:r>
            <a:r>
              <a:rPr lang="en-US" sz="2000" b="1" dirty="0">
                <a:solidFill>
                  <a:schemeClr val="tx1"/>
                </a:solidFill>
              </a:rPr>
              <a:t>enhance the leadership capacity </a:t>
            </a:r>
            <a:r>
              <a:rPr lang="en-US" sz="2000" dirty="0"/>
              <a:t>of community members, leaders, and groups within the community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To work toward the long-term </a:t>
            </a:r>
            <a:r>
              <a:rPr lang="en-US" sz="2000" b="1" dirty="0">
                <a:solidFill>
                  <a:schemeClr val="tx1"/>
                </a:solidFill>
              </a:rPr>
              <a:t>sustainability and well-being </a:t>
            </a:r>
            <a:r>
              <a:rPr lang="en-US" sz="2000" dirty="0"/>
              <a:t>of the community, while being open-minded to the full range of potential action strategies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01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728">
        <p:fade/>
      </p:transition>
    </mc:Choice>
    <mc:Fallback xmlns="">
      <p:transition spd="med" advTm="5728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209" y="225270"/>
            <a:ext cx="10697391" cy="834603"/>
          </a:xfrm>
        </p:spPr>
        <p:txBody>
          <a:bodyPr>
            <a:normAutofit/>
          </a:bodyPr>
          <a:lstStyle/>
          <a:p>
            <a:r>
              <a:rPr lang="en-US" b="1" dirty="0"/>
              <a:t>Common Goals – ISQOLS </a:t>
            </a:r>
            <a:r>
              <a:rPr lang="en-US" dirty="0"/>
              <a:t>(details)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344386"/>
            <a:ext cx="5486400" cy="5208814"/>
          </a:xfrm>
        </p:spPr>
        <p:txBody>
          <a:bodyPr>
            <a:normAutofit/>
          </a:bodyPr>
          <a:lstStyle/>
          <a:p>
            <a:pPr indent="0" algn="ctr">
              <a:lnSpc>
                <a:spcPct val="105000"/>
              </a:lnSpc>
              <a:spcBef>
                <a:spcPts val="600"/>
              </a:spcBef>
              <a:buNone/>
            </a:pPr>
            <a:r>
              <a:rPr lang="en-US" sz="2800" b="1" dirty="0"/>
              <a:t>ISQOLS</a:t>
            </a:r>
          </a:p>
          <a:p>
            <a:pPr marL="228600" indent="-228600">
              <a:lnSpc>
                <a:spcPct val="105000"/>
              </a:lnSpc>
              <a:spcBef>
                <a:spcPts val="600"/>
              </a:spcBef>
              <a:buNone/>
            </a:pPr>
            <a:r>
              <a:rPr lang="en-US" sz="2000" dirty="0"/>
              <a:t>To assume </a:t>
            </a:r>
            <a:r>
              <a:rPr lang="en-US" sz="2000" b="1" u="sng" dirty="0">
                <a:solidFill>
                  <a:schemeClr val="tx1"/>
                </a:solidFill>
              </a:rPr>
              <a:t>leadership</a:t>
            </a:r>
            <a:r>
              <a:rPr lang="en-US" sz="2000" dirty="0"/>
              <a:t> in academic circles to identify the </a:t>
            </a:r>
            <a:r>
              <a:rPr lang="en-US" sz="2000" b="1" u="sng" dirty="0">
                <a:solidFill>
                  <a:schemeClr val="tx1"/>
                </a:solidFill>
              </a:rPr>
              <a:t>impact</a:t>
            </a:r>
            <a:r>
              <a:rPr lang="en-US" sz="2000" dirty="0"/>
              <a:t> of products, programs, services, organizations, and/or institutions on the </a:t>
            </a:r>
            <a:r>
              <a:rPr lang="en-US" sz="2000" i="1" dirty="0"/>
              <a:t>QOL of society </a:t>
            </a:r>
            <a:r>
              <a:rPr lang="en-US" sz="2000" dirty="0"/>
              <a:t>and certain groups, such as communities, countries, etc. </a:t>
            </a:r>
          </a:p>
          <a:p>
            <a:pPr marL="228600" indent="-228600">
              <a:lnSpc>
                <a:spcPct val="105000"/>
              </a:lnSpc>
              <a:spcBef>
                <a:spcPts val="600"/>
              </a:spcBef>
              <a:buNone/>
            </a:pPr>
            <a:r>
              <a:rPr lang="en-US" sz="2000" dirty="0"/>
              <a:t>To </a:t>
            </a:r>
            <a:r>
              <a:rPr lang="en-US" sz="2000" b="1" u="sng" dirty="0">
                <a:solidFill>
                  <a:schemeClr val="tx1"/>
                </a:solidFill>
              </a:rPr>
              <a:t>play a role of a social change agent </a:t>
            </a:r>
          </a:p>
          <a:p>
            <a:pPr marL="228600" indent="0">
              <a:lnSpc>
                <a:spcPct val="105000"/>
              </a:lnSpc>
              <a:spcBef>
                <a:spcPts val="600"/>
              </a:spcBef>
              <a:buNone/>
            </a:pPr>
            <a:r>
              <a:rPr lang="en-US" sz="2000" dirty="0"/>
              <a:t>-To bring about policies to </a:t>
            </a:r>
            <a:r>
              <a:rPr lang="en-US" sz="2000" i="1" dirty="0"/>
              <a:t>foster QOL </a:t>
            </a:r>
            <a:r>
              <a:rPr lang="en-US" sz="2000" dirty="0"/>
              <a:t>of various segments of society based on </a:t>
            </a:r>
            <a:r>
              <a:rPr lang="en-US" sz="2000" i="1" dirty="0"/>
              <a:t>solid, scientific study </a:t>
            </a:r>
            <a:r>
              <a:rPr lang="en-US" sz="2000" dirty="0"/>
              <a:t>of QOL</a:t>
            </a:r>
          </a:p>
          <a:p>
            <a:pPr marL="179388" indent="-179388">
              <a:lnSpc>
                <a:spcPct val="105000"/>
              </a:lnSpc>
              <a:spcBef>
                <a:spcPts val="600"/>
              </a:spcBef>
              <a:buNone/>
            </a:pPr>
            <a:r>
              <a:rPr lang="en-US" sz="2000" dirty="0"/>
              <a:t>To </a:t>
            </a:r>
            <a:r>
              <a:rPr lang="en-US" sz="2000" b="1" u="sng" dirty="0">
                <a:solidFill>
                  <a:schemeClr val="tx1"/>
                </a:solidFill>
              </a:rPr>
              <a:t>develop closer liaisons </a:t>
            </a:r>
            <a:r>
              <a:rPr lang="en-US" sz="2000" dirty="0"/>
              <a:t>with other organizations associated with quality of life studies to help </a:t>
            </a:r>
            <a:r>
              <a:rPr lang="en-US" sz="2000" b="1" u="sng" dirty="0"/>
              <a:t>develop a network </a:t>
            </a:r>
            <a:r>
              <a:rPr lang="en-US" sz="2000" dirty="0"/>
              <a:t>of QOL researchers and organizations world-wide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79F265-2958-40CE-9DDC-C1B7F256A7A7}"/>
              </a:ext>
            </a:extLst>
          </p:cNvPr>
          <p:cNvCxnSpPr>
            <a:cxnSpLocks/>
          </p:cNvCxnSpPr>
          <p:nvPr/>
        </p:nvCxnSpPr>
        <p:spPr>
          <a:xfrm>
            <a:off x="457200" y="1143000"/>
            <a:ext cx="110185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F42CAFB-9CF1-4F6F-BDA6-7138579BE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1344386"/>
            <a:ext cx="5562600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To </a:t>
            </a:r>
            <a:r>
              <a:rPr lang="en-US" sz="2000" b="1" u="sng" dirty="0">
                <a:solidFill>
                  <a:schemeClr val="tx1"/>
                </a:solidFill>
              </a:rPr>
              <a:t>develop closer liaisons across academic disciplines</a:t>
            </a:r>
            <a:r>
              <a:rPr lang="en-US" sz="2000" b="1" dirty="0">
                <a:solidFill>
                  <a:schemeClr val="tx1"/>
                </a:solidFill>
              </a:rPr>
              <a:t>, </a:t>
            </a:r>
            <a:r>
              <a:rPr lang="en-US" sz="2000" dirty="0"/>
              <a:t>such as:</a:t>
            </a:r>
            <a:br>
              <a:rPr lang="en-US" sz="2000" dirty="0"/>
            </a:br>
            <a:endParaRPr 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Marketing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Management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Economics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Sociology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Psychology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Community Development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Communications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Political Science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Hospitality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Housing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Education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Public administration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Health Care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Environmental Sciences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Medical sciences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AND others where QOL research is being pursued</a:t>
            </a:r>
          </a:p>
        </p:txBody>
      </p:sp>
    </p:spTree>
    <p:extLst>
      <p:ext uri="{BB962C8B-B14F-4D97-AF65-F5344CB8AC3E}">
        <p14:creationId xmlns:p14="http://schemas.microsoft.com/office/powerpoint/2010/main" val="293247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728">
        <p:fade/>
      </p:transition>
    </mc:Choice>
    <mc:Fallback xmlns="">
      <p:transition spd="med" advTm="5728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A1DAC-DEC1-4A00-A5E0-55B84CED8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52400"/>
            <a:ext cx="10772775" cy="1066800"/>
          </a:xfrm>
        </p:spPr>
        <p:txBody>
          <a:bodyPr/>
          <a:lstStyle/>
          <a:p>
            <a:r>
              <a:rPr lang="en-US" b="1" dirty="0"/>
              <a:t>Common Goals – CDS </a:t>
            </a:r>
            <a:r>
              <a:rPr lang="en-US" dirty="0"/>
              <a:t>(details)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962041-13BD-420C-9A7B-CB8D0BF75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4600" y="1981201"/>
            <a:ext cx="4663440" cy="3767328"/>
          </a:xfrm>
        </p:spPr>
        <p:txBody>
          <a:bodyPr/>
          <a:lstStyle/>
          <a:p>
            <a:pPr marL="228600" indent="-228600">
              <a:buNone/>
            </a:pPr>
            <a:r>
              <a:rPr lang="en-US" dirty="0"/>
              <a:t>Work actively to enhance the </a:t>
            </a:r>
            <a:r>
              <a:rPr lang="en-US" b="1" u="sng" dirty="0">
                <a:solidFill>
                  <a:schemeClr val="tx1"/>
                </a:solidFill>
              </a:rPr>
              <a:t>leadership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capacity of community members, leaders, and groups within the community</a:t>
            </a:r>
          </a:p>
          <a:p>
            <a:pPr marL="228600" indent="-228600">
              <a:buNone/>
            </a:pPr>
            <a:r>
              <a:rPr lang="en-US" dirty="0"/>
              <a:t>Use the full range of action strategies to work toward the long-term </a:t>
            </a:r>
            <a:r>
              <a:rPr lang="en-US" b="1" u="sng" dirty="0">
                <a:solidFill>
                  <a:schemeClr val="tx1"/>
                </a:solidFill>
              </a:rPr>
              <a:t>sustainability and well being </a:t>
            </a:r>
            <a:r>
              <a:rPr lang="en-US" dirty="0"/>
              <a:t>of the community.</a:t>
            </a: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C23D49-9DB8-44E1-A927-4B573FF04191}"/>
              </a:ext>
            </a:extLst>
          </p:cNvPr>
          <p:cNvCxnSpPr>
            <a:cxnSpLocks/>
          </p:cNvCxnSpPr>
          <p:nvPr/>
        </p:nvCxnSpPr>
        <p:spPr>
          <a:xfrm>
            <a:off x="381000" y="1066800"/>
            <a:ext cx="110185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56D97002-C725-4344-8205-88A50E0A43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3887" y="1524000"/>
            <a:ext cx="5154386" cy="47945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/>
              <a:t>CDS</a:t>
            </a:r>
          </a:p>
          <a:p>
            <a:pPr marL="228600" indent="-228600">
              <a:buNone/>
            </a:pPr>
            <a:r>
              <a:rPr lang="en-US" dirty="0"/>
              <a:t>Promote active and representative participation toward enabling all community members to </a:t>
            </a:r>
            <a:r>
              <a:rPr lang="en-US" b="1" u="sng" dirty="0">
                <a:solidFill>
                  <a:schemeClr val="tx1"/>
                </a:solidFill>
              </a:rPr>
              <a:t>meaningfully influence </a:t>
            </a:r>
            <a:r>
              <a:rPr lang="en-US" dirty="0"/>
              <a:t>the decisions that affect their lives.</a:t>
            </a:r>
          </a:p>
          <a:p>
            <a:pPr marL="228600" indent="-228600">
              <a:buNone/>
            </a:pPr>
            <a:r>
              <a:rPr lang="en-US" b="1" u="sng" dirty="0"/>
              <a:t>Engage community members</a:t>
            </a:r>
            <a:r>
              <a:rPr lang="en-US" u="sng" dirty="0"/>
              <a:t> </a:t>
            </a:r>
            <a:r>
              <a:rPr lang="en-US" dirty="0"/>
              <a:t>in learning about and understanding community issues, and the economic, social, environmental, political, psychological, and other </a:t>
            </a:r>
            <a:r>
              <a:rPr lang="en-US" b="1" u="sng" dirty="0">
                <a:solidFill>
                  <a:schemeClr val="tx1"/>
                </a:solidFill>
              </a:rPr>
              <a:t>impacts</a:t>
            </a:r>
            <a:r>
              <a:rPr lang="en-US" dirty="0"/>
              <a:t> associated with alternative courses of action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6871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9170" y="419768"/>
            <a:ext cx="8763000" cy="2582333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Can we collaborate in the ”new” framework of community well-being?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B4A06C-9904-4053-AAE2-FBBEE2E9DE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009" t="4189" r="9504" b="-4189"/>
          <a:stretch/>
        </p:blipFill>
        <p:spPr>
          <a:xfrm>
            <a:off x="2166258" y="3581400"/>
            <a:ext cx="2536628" cy="265176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EDCF909-8792-43C5-BF59-A800AFEBA629}"/>
              </a:ext>
            </a:extLst>
          </p:cNvPr>
          <p:cNvSpPr/>
          <p:nvPr/>
        </p:nvSpPr>
        <p:spPr>
          <a:xfrm>
            <a:off x="5319540" y="3002101"/>
            <a:ext cx="1462260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0" dirty="0">
                <a:solidFill>
                  <a:schemeClr val="bg1"/>
                </a:solidFill>
              </a:rPr>
              <a:t>+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6828D33-F8FD-410C-BBE4-6C8F4C342125}"/>
              </a:ext>
            </a:extLst>
          </p:cNvPr>
          <p:cNvGrpSpPr/>
          <p:nvPr/>
        </p:nvGrpSpPr>
        <p:grpSpPr>
          <a:xfrm>
            <a:off x="7293172" y="3605977"/>
            <a:ext cx="2743200" cy="2560320"/>
            <a:chOff x="7278963" y="3843316"/>
            <a:chExt cx="2362200" cy="215405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A8BB63D-F7BC-4B17-BB99-BBB32B020E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63" t="6857" r="60265" b="22189"/>
            <a:stretch/>
          </p:blipFill>
          <p:spPr>
            <a:xfrm>
              <a:off x="7278963" y="3843316"/>
              <a:ext cx="2362200" cy="2154053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144036A-A9B0-408F-B524-6A3F192DBF07}"/>
                </a:ext>
              </a:extLst>
            </p:cNvPr>
            <p:cNvSpPr/>
            <p:nvPr/>
          </p:nvSpPr>
          <p:spPr>
            <a:xfrm>
              <a:off x="9183963" y="5540169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616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291">
        <p:fade/>
      </p:transition>
    </mc:Choice>
    <mc:Fallback xmlns="">
      <p:transition spd="med" advTm="6291">
        <p:fade/>
      </p:transition>
    </mc:Fallback>
  </mc:AlternateContent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149403-D037-43A9-A21D-FD77B99076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0</TotalTime>
  <Words>674</Words>
  <Application>Microsoft Office PowerPoint</Application>
  <PresentationFormat>Widescreen</PresentationFormat>
  <Paragraphs>124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 Light</vt:lpstr>
      <vt:lpstr>Corbel</vt:lpstr>
      <vt:lpstr>Courier New</vt:lpstr>
      <vt:lpstr>Metropolitan</vt:lpstr>
      <vt:lpstr>PowerPoint Presentation</vt:lpstr>
      <vt:lpstr>Speakers</vt:lpstr>
      <vt:lpstr>CDS Innovative Community Engagement Grant</vt:lpstr>
      <vt:lpstr>Community Development and Community Well-Being:  Finding Points of Intersection and Building for the Future</vt:lpstr>
      <vt:lpstr>Organization Partnership</vt:lpstr>
      <vt:lpstr>ISQOLS and CDS have common goals  (Overview)</vt:lpstr>
      <vt:lpstr>Common Goals – ISQOLS (details)</vt:lpstr>
      <vt:lpstr>Common Goals – CDS (details)</vt:lpstr>
      <vt:lpstr>Can we collaborate in the ”new” framework of community well-being? </vt:lpstr>
      <vt:lpstr>What Does Collaboration Mean? </vt:lpstr>
      <vt:lpstr>Examples of Collaboration </vt:lpstr>
      <vt:lpstr>Collaboration in Practice: Happy Wuppertal App-Based Citizen Survey   Happiness Research Organisation</vt:lpstr>
      <vt:lpstr>Student Engagement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2016-06-22T23:16:54Z</dcterms:created>
  <dcterms:modified xsi:type="dcterms:W3CDTF">2018-07-28T22:44:54Z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TC034172719991</vt:lpwstr>
  </property>
</Properties>
</file>